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72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E0EB810-A25D-49C9-AE10-BFD535A6E1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cover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9763"/>
            <a:ext cx="91440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5"/>
          <p:cNvSpPr>
            <a:spLocks noChangeArrowheads="1"/>
          </p:cNvSpPr>
          <p:nvPr/>
        </p:nvSpPr>
        <p:spPr bwMode="invGray">
          <a:xfrm>
            <a:off x="0" y="3863975"/>
            <a:ext cx="9144000" cy="22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rgbClr val="FFFF66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4" name="Object 16"/>
          <p:cNvGraphicFramePr>
            <a:graphicFrameLocks noChangeAspect="1"/>
          </p:cNvGraphicFramePr>
          <p:nvPr/>
        </p:nvGraphicFramePr>
        <p:xfrm>
          <a:off x="228600" y="228600"/>
          <a:ext cx="9906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Image" r:id="rId4" imgW="1672148" imgH="842034" progId="Photoshop.Image.5">
                  <p:embed/>
                </p:oleObj>
              </mc:Choice>
              <mc:Fallback>
                <p:oleObj name="Image" r:id="rId4" imgW="1672148" imgH="842034" progId="Photoshop.Image.5">
                  <p:embed/>
                  <p:pic>
                    <p:nvPicPr>
                      <p:cNvPr id="205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2B1A54"/>
                          </a:clrFrom>
                          <a:clrTo>
                            <a:srgbClr val="2B1A54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9906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0" sz="1400"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 anchor="b"/>
          <a:lstStyle>
            <a:lvl1pPr>
              <a:defRPr kumimoj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9F42269-B9C0-44D6-8928-1770C746E5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879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88285-A151-435E-B370-B2A1D1AB82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952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497638" y="212725"/>
            <a:ext cx="1960562" cy="53149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11188" y="212725"/>
            <a:ext cx="5734050" cy="53149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78D90-7921-411A-B5E2-9D5FDEBB6C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334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E7353-CE7B-47C3-BDFE-0C29BD0789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127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AF649-5BB3-402E-B788-F7A2E17C1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220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111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35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04217-DBC3-4A35-BD8D-159B14F363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4701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4E0D7-666B-48EE-9D94-03D283CCA6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927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76556-45F3-4551-8571-1BF572DF18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130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C39EB-BC35-49D1-B39F-ECDE6C0703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066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2E7B7-2C4B-4FE7-B2B0-5B0D664543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792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DC203-46EC-4D18-845D-1DB35292B4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79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2725"/>
            <a:ext cx="777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4128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00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A39ADCF-E464-42D4-983E-2B42F56C78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invGray">
          <a:xfrm>
            <a:off x="0" y="838200"/>
            <a:ext cx="9144000" cy="22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rgbClr val="99CCFF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1030" name="Object 10"/>
          <p:cNvGraphicFramePr>
            <a:graphicFrameLocks noChangeAspect="1"/>
          </p:cNvGraphicFramePr>
          <p:nvPr/>
        </p:nvGraphicFramePr>
        <p:xfrm>
          <a:off x="7924800" y="6205538"/>
          <a:ext cx="9906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Image" r:id="rId14" imgW="1672148" imgH="842034" progId="Photoshop.Image.5">
                  <p:embed/>
                </p:oleObj>
              </mc:Choice>
              <mc:Fallback>
                <p:oleObj name="Image" r:id="rId14" imgW="1672148" imgH="842034" progId="Photoshop.Image.5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clrChange>
                          <a:clrFrom>
                            <a:srgbClr val="2B1A54"/>
                          </a:clrFrom>
                          <a:clrTo>
                            <a:srgbClr val="2B1A54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205538"/>
                        <a:ext cx="99060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dk2" tx1="lt1" bg2="dk1" tx2="lt2" accent1="accent1" accent2="accent2" accent3="accent3" accent4="accent4" accent5="accent5" accent6="accent6" hlink="hlink" folHlink="folHlink"/>
  <p:sldLayoutIdLst>
    <p:sldLayoutId id="2147484056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Tahoma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Tahoma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Tahoma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Tahoma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Tahoma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Tahoma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Tahoma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Tahom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n"/>
        <a:defRPr kumimoji="1" sz="24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Font typeface="Wingdings" panose="05000000000000000000" pitchFamily="2" charset="2"/>
        <a:buChar char="l"/>
        <a:defRPr kumimoji="1" sz="20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Font typeface="Wingdings" panose="05000000000000000000" pitchFamily="2" charset="2"/>
        <a:buChar char="Ø"/>
        <a:defRPr kumimoji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09800"/>
            <a:ext cx="7772400" cy="11398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TW" altLang="en-US" sz="3400" dirty="0" smtClean="0">
                <a:ea typeface="標楷體" panose="03000509000000000000" pitchFamily="65" charset="-120"/>
              </a:rPr>
              <a:t>聯陽半導體股份有限公司</a:t>
            </a:r>
            <a:r>
              <a:rPr lang="en-US" altLang="zh-TW" sz="3400" dirty="0" smtClean="0">
                <a:ea typeface="標楷體" panose="03000509000000000000" pitchFamily="65" charset="-120"/>
              </a:rPr>
              <a:t/>
            </a:r>
            <a:br>
              <a:rPr lang="en-US" altLang="zh-TW" sz="3400" dirty="0" smtClean="0">
                <a:ea typeface="標楷體" panose="03000509000000000000" pitchFamily="65" charset="-120"/>
              </a:rPr>
            </a:br>
            <a:r>
              <a:rPr lang="en-US" altLang="zh-TW" sz="3400" dirty="0" smtClean="0">
                <a:ea typeface="標楷體" panose="03000509000000000000" pitchFamily="65" charset="-120"/>
              </a:rPr>
              <a:t>  </a:t>
            </a:r>
            <a:r>
              <a:rPr lang="zh-TW" altLang="en-US" sz="3400" dirty="0" smtClean="0">
                <a:ea typeface="標楷體" panose="03000509000000000000" pitchFamily="65" charset="-120"/>
              </a:rPr>
              <a:t>法人說明會</a:t>
            </a:r>
            <a:endParaRPr lang="zh-TW" altLang="zh-TW" sz="3400" dirty="0" smtClean="0">
              <a:ea typeface="標楷體" panose="03000509000000000000" pitchFamily="65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797425"/>
            <a:ext cx="6400800" cy="50323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ea typeface="標楷體" panose="03000509000000000000" pitchFamily="65" charset="-120"/>
              </a:rPr>
              <a:t>2023</a:t>
            </a:r>
            <a:r>
              <a:rPr lang="zh-TW" altLang="en-US" smtClean="0">
                <a:ea typeface="標楷體" panose="03000509000000000000" pitchFamily="65" charset="-120"/>
              </a:rPr>
              <a:t>年</a:t>
            </a:r>
            <a:r>
              <a:rPr lang="en-US" altLang="zh-TW" smtClean="0">
                <a:ea typeface="標楷體" panose="03000509000000000000" pitchFamily="65" charset="-120"/>
              </a:rPr>
              <a:t>03</a:t>
            </a:r>
            <a:r>
              <a:rPr lang="zh-TW" altLang="en-US" smtClean="0">
                <a:ea typeface="標楷體" panose="03000509000000000000" pitchFamily="65" charset="-120"/>
              </a:rPr>
              <a:t>月</a:t>
            </a:r>
            <a:r>
              <a:rPr lang="en-US" altLang="zh-TW" smtClean="0">
                <a:ea typeface="標楷體" panose="03000509000000000000" pitchFamily="65" charset="-120"/>
              </a:rPr>
              <a:t>30</a:t>
            </a:r>
            <a:r>
              <a:rPr lang="zh-TW" altLang="en-US" smtClean="0">
                <a:ea typeface="標楷體" panose="03000509000000000000" pitchFamily="65" charset="-120"/>
              </a:rPr>
              <a:t>日</a:t>
            </a:r>
            <a:endParaRPr lang="en-US" altLang="zh-TW" smtClean="0">
              <a:ea typeface="標楷體" panose="03000509000000000000" pitchFamily="65" charset="-120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zh-TW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2022 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188" y="1412776"/>
            <a:ext cx="7772400" cy="4114800"/>
          </a:xfrm>
        </p:spPr>
        <p:txBody>
          <a:bodyPr/>
          <a:lstStyle/>
          <a:p>
            <a:r>
              <a:rPr lang="zh-TW" altLang="en-US" dirty="0" smtClean="0">
                <a:ea typeface="微軟正黑體" panose="020B0604030504040204" pitchFamily="34" charset="-120"/>
              </a:rPr>
              <a:t>營</a:t>
            </a:r>
            <a:r>
              <a:rPr lang="zh-TW" altLang="en-US" dirty="0" smtClean="0">
                <a:ea typeface="微軟正黑體" panose="020B0604030504040204" pitchFamily="34" charset="-120"/>
              </a:rPr>
              <a:t>收</a:t>
            </a:r>
            <a:r>
              <a:rPr lang="en-US" altLang="zh-TW" dirty="0" smtClean="0">
                <a:ea typeface="微軟正黑體" panose="020B0604030504040204" pitchFamily="34" charset="-120"/>
              </a:rPr>
              <a:t>	</a:t>
            </a:r>
            <a:r>
              <a:rPr lang="en-US" altLang="zh-TW" dirty="0">
                <a:ea typeface="微軟正黑體" panose="020B0604030504040204" pitchFamily="34" charset="-120"/>
              </a:rPr>
              <a:t>		</a:t>
            </a:r>
            <a:r>
              <a:rPr lang="en-US" altLang="zh-TW" dirty="0" smtClean="0">
                <a:ea typeface="微軟正黑體" panose="020B0604030504040204" pitchFamily="34" charset="-120"/>
              </a:rPr>
              <a:t>$</a:t>
            </a:r>
            <a:r>
              <a:rPr lang="en-US" altLang="zh-TW" dirty="0">
                <a:ea typeface="微軟正黑體" panose="020B0604030504040204" pitchFamily="34" charset="-120"/>
              </a:rPr>
              <a:t>5.2B NTD</a:t>
            </a:r>
          </a:p>
          <a:p>
            <a:r>
              <a:rPr lang="zh-TW" altLang="en-US" dirty="0" smtClean="0">
                <a:ea typeface="微軟正黑體" panose="020B0604030504040204" pitchFamily="34" charset="-120"/>
              </a:rPr>
              <a:t>毛利率</a:t>
            </a:r>
            <a:r>
              <a:rPr lang="en-US" altLang="zh-TW" dirty="0" smtClean="0">
                <a:ea typeface="微軟正黑體" panose="020B0604030504040204" pitchFamily="34" charset="-120"/>
              </a:rPr>
              <a:t>		</a:t>
            </a:r>
            <a:r>
              <a:rPr lang="en-US" altLang="zh-TW" dirty="0" smtClean="0">
                <a:ea typeface="微軟正黑體" panose="020B0604030504040204" pitchFamily="34" charset="-120"/>
              </a:rPr>
              <a:t>	52.3</a:t>
            </a:r>
            <a:r>
              <a:rPr lang="en-US" altLang="zh-TW" dirty="0" smtClean="0">
                <a:ea typeface="微軟正黑體" panose="020B0604030504040204" pitchFamily="34" charset="-120"/>
              </a:rPr>
              <a:t>%</a:t>
            </a:r>
          </a:p>
          <a:p>
            <a:r>
              <a:rPr lang="zh-TW" altLang="en-US" dirty="0" smtClean="0">
                <a:ea typeface="微軟正黑體" panose="020B0604030504040204" pitchFamily="34" charset="-120"/>
              </a:rPr>
              <a:t>淨利</a:t>
            </a:r>
            <a:r>
              <a:rPr lang="en-US" altLang="zh-TW" dirty="0" smtClean="0">
                <a:ea typeface="微軟正黑體" panose="020B0604030504040204" pitchFamily="34" charset="-120"/>
              </a:rPr>
              <a:t>			$1.22B NTD</a:t>
            </a:r>
            <a:endParaRPr lang="en-US" altLang="zh-TW" dirty="0"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ea typeface="微軟正黑體" panose="020B0604030504040204" pitchFamily="34" charset="-120"/>
              </a:rPr>
              <a:t>每股</a:t>
            </a:r>
            <a:r>
              <a:rPr lang="zh-TW" altLang="en-US" dirty="0" smtClean="0">
                <a:ea typeface="微軟正黑體" panose="020B0604030504040204" pitchFamily="34" charset="-120"/>
              </a:rPr>
              <a:t>獲利</a:t>
            </a:r>
            <a:r>
              <a:rPr lang="en-US" altLang="zh-TW" dirty="0" smtClean="0">
                <a:ea typeface="微軟正黑體" panose="020B0604030504040204" pitchFamily="34" charset="-120"/>
              </a:rPr>
              <a:t>	</a:t>
            </a:r>
            <a:r>
              <a:rPr lang="en-US" altLang="zh-TW" dirty="0">
                <a:ea typeface="微軟正黑體" panose="020B0604030504040204" pitchFamily="34" charset="-120"/>
              </a:rPr>
              <a:t>		</a:t>
            </a:r>
            <a:r>
              <a:rPr lang="en-US" altLang="zh-TW" dirty="0" smtClean="0">
                <a:ea typeface="微軟正黑體" panose="020B0604030504040204" pitchFamily="34" charset="-120"/>
              </a:rPr>
              <a:t>$</a:t>
            </a:r>
            <a:r>
              <a:rPr lang="en-US" altLang="zh-TW" dirty="0">
                <a:ea typeface="微軟正黑體" panose="020B0604030504040204" pitchFamily="34" charset="-120"/>
              </a:rPr>
              <a:t>7.56 NTD per Share</a:t>
            </a:r>
          </a:p>
          <a:p>
            <a:r>
              <a:rPr lang="zh-TW" altLang="en-US" dirty="0" smtClean="0">
                <a:ea typeface="微軟正黑體" panose="020B0604030504040204" pitchFamily="34" charset="-120"/>
              </a:rPr>
              <a:t>股利</a:t>
            </a:r>
            <a:r>
              <a:rPr lang="en-US" altLang="zh-TW" dirty="0" smtClean="0">
                <a:ea typeface="微軟正黑體" panose="020B0604030504040204" pitchFamily="34" charset="-120"/>
              </a:rPr>
              <a:t>	</a:t>
            </a:r>
            <a:r>
              <a:rPr lang="en-US" altLang="zh-TW" dirty="0">
                <a:ea typeface="微軟正黑體" panose="020B0604030504040204" pitchFamily="34" charset="-120"/>
              </a:rPr>
              <a:t>		</a:t>
            </a:r>
            <a:r>
              <a:rPr lang="en-US" altLang="zh-TW" dirty="0" smtClean="0">
                <a:ea typeface="微軟正黑體" panose="020B0604030504040204" pitchFamily="34" charset="-120"/>
              </a:rPr>
              <a:t>$</a:t>
            </a:r>
            <a:r>
              <a:rPr lang="en-US" altLang="zh-TW" dirty="0">
                <a:ea typeface="微軟正黑體" panose="020B0604030504040204" pitchFamily="34" charset="-120"/>
              </a:rPr>
              <a:t>6.0 NTD per Share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1551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>
          <a:xfrm>
            <a:off x="684213" y="229285"/>
            <a:ext cx="7772400" cy="6463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合併綜合損益表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1042988" y="1125538"/>
          <a:ext cx="6985000" cy="4967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7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9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單位：新台幣仟元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     年增減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6350" marR="6350" marT="634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營業收入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5,212,206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7,184,586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-27.45%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營業成本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2,486,324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3,401,417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-26.90%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營業毛利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2,725,882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3,783,169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-27.95%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營業毛利率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52.30%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52.66%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營業費用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1,375,280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1,686,770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-18.47%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營業利益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1,350,602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2,096,399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-35.58%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營業淨利率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25.91%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29.18%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營業外收入及支出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111,515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110,704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稅前淨利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1,462,117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2,207,103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所得稅費用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244,425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401,185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本期淨利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1,217,692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1,805,918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-32.57%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淨利歸屬於母公司業主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1,217,692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1,805,886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淨利率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23.36%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25.14%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12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基本每股盈餘（元）</a:t>
                      </a:r>
                    </a:p>
                  </a:txBody>
                  <a:tcPr marL="6350" marR="6350" marT="63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7.56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11.21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9435"/>
            <a:ext cx="7772400" cy="646331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合併綜合損益表</a:t>
            </a:r>
            <a:r>
              <a:rPr lang="en-US" altLang="zh-TW" b="0" dirty="0" smtClean="0">
                <a:ea typeface="標楷體" panose="03000509000000000000" pitchFamily="65" charset="-120"/>
              </a:rPr>
              <a:t>(</a:t>
            </a:r>
            <a:r>
              <a:rPr lang="zh-TW" altLang="en-US" b="0" dirty="0" smtClean="0">
                <a:ea typeface="標楷體" panose="03000509000000000000" pitchFamily="65" charset="-120"/>
              </a:rPr>
              <a:t>季</a:t>
            </a:r>
            <a:r>
              <a:rPr lang="en-US" altLang="zh-TW" b="0" dirty="0" smtClean="0">
                <a:ea typeface="標楷體" panose="03000509000000000000" pitchFamily="65" charset="-120"/>
              </a:rPr>
              <a:t>)</a:t>
            </a:r>
            <a:endParaRPr lang="zh-TW" altLang="zh-TW" b="0" dirty="0" smtClean="0">
              <a:ea typeface="標楷體" panose="03000509000000000000" pitchFamily="65" charset="-120"/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8353425" cy="5688013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1500" smtClean="0"/>
              <a:t>111</a:t>
            </a:r>
            <a:r>
              <a:rPr lang="zh-TW" altLang="en-US" sz="1500" smtClean="0"/>
              <a:t>年</a:t>
            </a:r>
            <a:endParaRPr lang="en-US" altLang="zh-TW" sz="150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z="150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1500" smtClean="0"/>
              <a:t>110</a:t>
            </a:r>
            <a:r>
              <a:rPr lang="zh-TW" altLang="en-US" sz="1500" smtClean="0"/>
              <a:t>年 </a:t>
            </a:r>
            <a:endParaRPr lang="zh-TW" altLang="zh-TW" sz="150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zh-TW" altLang="zh-TW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23850" y="1247775"/>
          <a:ext cx="8424862" cy="2325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93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3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68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8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90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單位：新台幣仟元</a:t>
                      </a:r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第一季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第二季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第三季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第四季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累計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第二季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累計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第三季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累計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第四季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95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營業收入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1,610,799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1,372,482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1,083,334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1,145,591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2,983,281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4,066,615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5,212,206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95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營業毛利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852,296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734,763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534,259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604,564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1,587,059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2,121,318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2,725,882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95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毛利率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52.91%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53.54%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49.32%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52.77%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53.20%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52.16%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52.30%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95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營業利益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458,243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378,968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248,567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264,824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837,211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1,085,778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1,350,602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95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本期淨利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404,554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295,110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311,414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206,614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699,664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1,011,078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1,217,692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95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淨利歸屬於母公司業主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404,554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295,110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311,414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206,614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699,664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1,011,078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1,217,692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95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基本每股盈餘（元）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2.51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1.83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1.94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1.28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4.34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6.28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     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7.56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323850" y="3983038"/>
          <a:ext cx="8424862" cy="2325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3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07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單位：新台幣仟元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第一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第二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第三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四季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累計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第二季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累計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第三季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累計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第四季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71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營業收入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1,521,948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1,830,625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2,120,562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1,711,451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3,352,573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5,473,135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7,184,586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71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營業毛利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773,309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991,802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1,139,296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878,762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1,765,111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2,904,407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3,783,169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71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毛利率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50.81%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54.18%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53.73%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51.35%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52.65%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53.07%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52.66%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71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營業利益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399,005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556,656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671,454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469,284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955,661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1,627,115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2,096,399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71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本期淨利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374,767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464,973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556,794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409,384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839,740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1,396,534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1,805,918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71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淨利歸屬於母公司業主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374,729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464,967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556,806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409,384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839,696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1,396,502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1,805,886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71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基本每股盈餘（元）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  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2.33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2.88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3.46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2.54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     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5.21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   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8.67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   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11.21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64135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歷年營收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0947" y="1412776"/>
            <a:ext cx="7772400" cy="4114800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5" y="1179494"/>
            <a:ext cx="7779170" cy="491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26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195362"/>
            <a:ext cx="7772400" cy="641350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歷年重要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標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688032" y="1412776"/>
            <a:ext cx="7772400" cy="4114800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5" y="1149011"/>
            <a:ext cx="7779170" cy="494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6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歷年季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營收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8032" y="1412875"/>
            <a:ext cx="7772400" cy="4114800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81" y="1111282"/>
            <a:ext cx="8364437" cy="505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347965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 Blitz">
  <a:themeElements>
    <a:clrScheme name="Network Blitz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Network Blitz">
      <a:majorFont>
        <a:latin typeface="Tahoma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charset="-120"/>
          </a:defRPr>
        </a:defPPr>
      </a:lstStyle>
    </a:lnDef>
  </a:objectDefaults>
  <a:extraClrSchemeLst>
    <a:extraClrScheme>
      <a:clrScheme name="Network Blitz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2895</TotalTime>
  <Words>421</Words>
  <Application>Microsoft Office PowerPoint</Application>
  <PresentationFormat>如螢幕大小 (4:3)</PresentationFormat>
  <Paragraphs>202</Paragraphs>
  <Slides>7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微軟正黑體</vt:lpstr>
      <vt:lpstr>新細明體</vt:lpstr>
      <vt:lpstr>標楷體</vt:lpstr>
      <vt:lpstr>Arial</vt:lpstr>
      <vt:lpstr>Tahoma</vt:lpstr>
      <vt:lpstr>Times New Roman</vt:lpstr>
      <vt:lpstr>Wingdings</vt:lpstr>
      <vt:lpstr>Network Blitz</vt:lpstr>
      <vt:lpstr>Image</vt:lpstr>
      <vt:lpstr>聯陽半導體股份有限公司   法人說明會</vt:lpstr>
      <vt:lpstr>2022 Summary</vt:lpstr>
      <vt:lpstr> 合併綜合損益表 </vt:lpstr>
      <vt:lpstr> 合併綜合損益表(季)</vt:lpstr>
      <vt:lpstr>歷年營收</vt:lpstr>
      <vt:lpstr>歷年重要指標</vt:lpstr>
      <vt:lpstr>歷年季營收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  Tech. Inc.  Sales Weekly Report</dc:title>
  <dc:creator>Home</dc:creator>
  <cp:lastModifiedBy>SJ Lin (林秀哲)</cp:lastModifiedBy>
  <cp:revision>100</cp:revision>
  <cp:lastPrinted>2023-03-09T07:41:21Z</cp:lastPrinted>
  <dcterms:created xsi:type="dcterms:W3CDTF">2008-11-21T10:14:01Z</dcterms:created>
  <dcterms:modified xsi:type="dcterms:W3CDTF">2023-03-28T05:52:44Z</dcterms:modified>
</cp:coreProperties>
</file>